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2"/>
  </p:notesMasterIdLst>
  <p:sldIdLst>
    <p:sldId id="393" r:id="rId2"/>
    <p:sldId id="324" r:id="rId3"/>
    <p:sldId id="325" r:id="rId4"/>
    <p:sldId id="404" r:id="rId5"/>
    <p:sldId id="326" r:id="rId6"/>
    <p:sldId id="390" r:id="rId7"/>
    <p:sldId id="394" r:id="rId8"/>
    <p:sldId id="375" r:id="rId9"/>
    <p:sldId id="402" r:id="rId10"/>
    <p:sldId id="339" r:id="rId11"/>
    <p:sldId id="366" r:id="rId12"/>
    <p:sldId id="286" r:id="rId13"/>
    <p:sldId id="351" r:id="rId14"/>
    <p:sldId id="352" r:id="rId15"/>
    <p:sldId id="400" r:id="rId16"/>
    <p:sldId id="348" r:id="rId17"/>
    <p:sldId id="349" r:id="rId18"/>
    <p:sldId id="350" r:id="rId19"/>
    <p:sldId id="382" r:id="rId20"/>
    <p:sldId id="401" r:id="rId21"/>
    <p:sldId id="395" r:id="rId22"/>
    <p:sldId id="406" r:id="rId23"/>
    <p:sldId id="399" r:id="rId24"/>
    <p:sldId id="411" r:id="rId25"/>
    <p:sldId id="409" r:id="rId26"/>
    <p:sldId id="410" r:id="rId27"/>
    <p:sldId id="379" r:id="rId28"/>
    <p:sldId id="380" r:id="rId29"/>
    <p:sldId id="381" r:id="rId30"/>
    <p:sldId id="3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CC"/>
    <a:srgbClr val="C80085"/>
    <a:srgbClr val="FFD1D1"/>
    <a:srgbClr val="A50021"/>
    <a:srgbClr val="660033"/>
    <a:srgbClr val="000066"/>
    <a:srgbClr val="003399"/>
    <a:srgbClr val="66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29" autoAdjust="0"/>
  </p:normalViewPr>
  <p:slideViewPr>
    <p:cSldViewPr>
      <p:cViewPr varScale="1">
        <p:scale>
          <a:sx n="79" d="100"/>
          <a:sy n="79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5F6984-1FF2-4FCA-AFF8-870996D82F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3F4888-BB20-4AEF-A0BD-A649C71E4FDE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AA835014-5617-4899-9572-05705512F88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6</a:t>
            </a:fld>
            <a:endParaRPr lang="tr-TR" sz="1200" b="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EAF450C2-839D-4AE7-A488-1130C133BA69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17</a:t>
            </a:fld>
            <a:endParaRPr lang="tr-TR" sz="1200" b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4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5" name="25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6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7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8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9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0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1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9BEE-18D3-44E0-A2CD-AF573DBF10A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1B0-21BD-4B37-AFED-BA1B430B72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5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9AE0-A0BA-4E03-B370-37AC6355C20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7FD8-1435-4195-906B-FA3F62EDF4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2611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BEF9-1A3B-46C7-840E-C526403D77F8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095F-C2F8-442F-A817-D7883589B4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766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tr-TR" noProof="0" smtClean="0"/>
              <a:t>Küçük 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9F60-65CA-4F86-9305-8A563182DEF5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3CF8C-3C13-4604-BDEF-E65FA9D5955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696AB-33B6-4BE1-A19C-CDC06F3433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451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CB49-C1AE-464F-938A-0B3BCDB34207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27E4-E1CA-41A2-9F62-1E615AC259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34A-0A13-41FA-AF56-54B659FA9285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F14D-D631-48F8-BD06-09BECD410F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8549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471C-B027-4E70-8F5D-58FD80FFA93E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3EEC-2D10-430E-8F06-B70737C2AB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102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780044-AB3E-481A-B471-4526EBEEF8EF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8096BC-9A6E-4B57-B378-1E3AE2F75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47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23EC-67A1-41F6-9B33-CEF347BB31A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050C-9024-4DBD-AFE0-179DC8B12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0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568ED6-1E69-4E7B-9E45-A162BE12278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7330B8-1527-4B56-ACE2-F40BD4E07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7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6BBA40-1BB0-4C6B-840F-D709FBC72BB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107DC6-3A2E-40D6-A427-6ECC5B08B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83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052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DDD4DB-F9BF-4C88-A336-33EBE4E72036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28.11.2018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D1F38-3C56-492B-BE5D-4EA1C93A0F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7" r:id="rId12"/>
    <p:sldLayoutId id="2147483818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ÇALIŞMA,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699248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Uygun ortamda,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Belli bir plan dahilinde,</a:t>
            </a:r>
          </a:p>
          <a:p>
            <a:endParaRPr lang="tr-TR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Odaklanarak yapılan çalışmadır.</a:t>
            </a:r>
          </a:p>
          <a:p>
            <a:endParaRPr lang="tr-TR" sz="12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Trebuchet MS" panose="020B0603020202020204" pitchFamily="34" charset="0"/>
              </a:rPr>
              <a:t>Bu çalışma sonunda alınan bilgiler kısa süreli bellekten uzun süreli belleğe geçirilir ve bu bilgiler kullanılır.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20190" r="3490" b="20382"/>
          <a:stretch/>
        </p:blipFill>
        <p:spPr>
          <a:xfrm>
            <a:off x="4355976" y="908720"/>
            <a:ext cx="439248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45’+5’+10’=60’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10  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3048000" y="33979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3962400" y="3016924"/>
            <a:ext cx="914400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4876800" y="3817024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267200" y="2407325"/>
            <a:ext cx="259766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9812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267200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</a:pPr>
            <a:endParaRPr lang="tr-TR" sz="24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67200" y="4126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 algn="ctr">
              <a:defRPr/>
            </a:pPr>
            <a:fld id="{DF3886AF-6DA8-4692-8B5A-BE86A7A5E133}" type="slidenum">
              <a:rPr lang="tr-TR" sz="1400" b="1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76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>
          <a:xfrm>
            <a:off x="205221" y="717520"/>
            <a:ext cx="7895171" cy="6095856"/>
          </a:xfrm>
        </p:spPr>
      </p:pic>
      <p:sp>
        <p:nvSpPr>
          <p:cNvPr id="4" name="Dikdörtgen 3"/>
          <p:cNvSpPr/>
          <p:nvPr/>
        </p:nvSpPr>
        <p:spPr>
          <a:xfrm>
            <a:off x="107504" y="66690"/>
            <a:ext cx="8640960" cy="584775"/>
          </a:xfrm>
          <a:prstGeom prst="rect">
            <a:avLst/>
          </a:prstGeom>
          <a:solidFill>
            <a:srgbClr val="C8008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3200" b="1" cap="none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ÇALIŞMA ORTAMININ DÜZENLENMESİ</a:t>
            </a:r>
            <a:endParaRPr lang="tr-TR" sz="3200" b="1" cap="none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776864" cy="67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980728"/>
            <a:ext cx="4392488" cy="55915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704"/>
            <a:ext cx="8640000" cy="720000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Neden Düzenli Tekrar Yapmam Gerekiyor?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7944" y="836712"/>
            <a:ext cx="4320480" cy="5903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Konu daha kolay anlaşılır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Anlaşılmayan konular için zaman kazanılır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Anlaşılan konular hafızaya aktarılması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sağlanılır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sonraki bilgilerin daha kolay anlaşılması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Sınava daha az kaygılı gireriz.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Öğrenmek için öğrenmiş oluruz.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 gecesi çalışma günü kurtarmak ve geçer not almak için yapılır.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14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D:\REHBERLİK VE PSİKOLOJİ ARŞİVİ\REHBERLİK PANOSU\VERİMLİ DERS ÇALIŞMA VE ZAMAN YÖNETİMİ\verimliders_tekr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4032448" cy="60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308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95936" y="1052736"/>
            <a:ext cx="4680520" cy="543270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836712"/>
            <a:ext cx="412058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7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39" y="980728"/>
            <a:ext cx="5189133" cy="561590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813C8-34C3-42A6-A523-E3B015435601}" type="slidenum">
              <a:rPr lang="tr-TR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defRPr/>
              </a:pPr>
              <a:t>17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35896" cy="2564904"/>
          </a:xfrm>
          <a:prstGeom prst="rect">
            <a:avLst/>
          </a:prstGeom>
        </p:spPr>
      </p:pic>
      <p:pic>
        <p:nvPicPr>
          <p:cNvPr id="7170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064896" cy="5199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18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000066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19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6487" y="6132816"/>
            <a:ext cx="8038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rebuchet MS" panose="020B0603020202020204" pitchFamily="34" charset="0"/>
              </a:rPr>
              <a:t>Her gün 30 dakika kitap okuyun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1266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836712"/>
            <a:ext cx="4425514" cy="50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000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DERS ÇALIŞMA YÖNTEMLERİ</a:t>
            </a:r>
            <a:endParaRPr 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143932" cy="54304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sz="30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	</a:t>
            </a:r>
            <a:endParaRPr lang="tr-TR" sz="3000" b="1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Motivasyon (İstek-inanmak)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Amaç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belirleme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Planlı ve programlı çalışma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iyi kullanılması ve planlanması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Çalışma ortamının düzenlenmesi 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Etkili dinleme</a:t>
            </a:r>
            <a:endParaRPr lang="tr-TR" sz="28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Not tutma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Verimli okuma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Özet çıkarma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Derse hazırlıklı gelme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Tekrar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Zorlanılan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ders kenara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bırakılmamalı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Farklı Kaynaklardan Yararlanmak-Test Çözmek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2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USER\Local Settings\Temporary Internet Files\Content.IE5\AN7PPIHI\MCj04375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190823" cy="2283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FFD1D1"/>
          </a:solidFill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</a:rPr>
              <a:t>ZORLANILAN DERS KENARA BIRAKILMAMALI</a:t>
            </a:r>
            <a:endParaRPr lang="tr-TR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7755632" cy="5305800"/>
          </a:xfrm>
        </p:spPr>
        <p:txBody>
          <a:bodyPr/>
          <a:lstStyle/>
          <a:p>
            <a:r>
              <a:rPr lang="tr-TR" sz="2800" dirty="0" smtClean="0">
                <a:latin typeface="Trebuchet MS" panose="020B0603020202020204" pitchFamily="34" charset="0"/>
              </a:rPr>
              <a:t>Özelikle matematik ve İngilizce gibi derslerde başarısızlık yaşanması halinde o derslere hiç çalışmama dersi dinlememe bizi asla başarılı yapmaz.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Bu derslerdeki amacımız alabildiğimiz en iyi not olmalı ve çalışmayı asla bırakmamalıyız.</a:t>
            </a:r>
          </a:p>
          <a:p>
            <a:endParaRPr lang="tr-TR" sz="1100" dirty="0" smtClean="0">
              <a:latin typeface="Trebuchet MS" panose="020B0603020202020204" pitchFamily="34" charset="0"/>
            </a:endParaRPr>
          </a:p>
          <a:p>
            <a:r>
              <a:rPr lang="tr-TR" sz="2800" dirty="0" smtClean="0">
                <a:latin typeface="Trebuchet MS" panose="020B0603020202020204" pitchFamily="34" charset="0"/>
              </a:rPr>
              <a:t>Öğretmenden veya o dersi iyi olan bir öğrenciden yardım alabiliriz emek verdiğimiz takdirde mutlaka zorlandığımız derslerde de başarılı olabiliriz.</a:t>
            </a:r>
            <a:endParaRPr lang="tr-TR" sz="28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45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64" y="44624"/>
            <a:ext cx="8640000" cy="720000"/>
          </a:xfrm>
          <a:solidFill>
            <a:srgbClr val="660033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FARKLI KAYNAKLARDAN YARARLANMAK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1924" y="1196752"/>
            <a:ext cx="8870555" cy="5544616"/>
          </a:xfrm>
        </p:spPr>
        <p:txBody>
          <a:bodyPr>
            <a:normAutofit/>
          </a:bodyPr>
          <a:lstStyle/>
          <a:p>
            <a:r>
              <a:rPr lang="tr-TR" dirty="0">
                <a:latin typeface="Trebuchet MS" panose="020B0603020202020204" pitchFamily="34" charset="0"/>
              </a:rPr>
              <a:t>Ders çalışırken olabildiğince farklı kaynaktan bilgi edinmek , çalıştığınız konu hakkında daha geniş bilgiler edinmenizi sağlar. Bu nedenle mümkünse en az iki kaynaktan çalışın.</a:t>
            </a:r>
          </a:p>
          <a:p>
            <a:endParaRPr lang="tr-TR" sz="1400" dirty="0"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Ancak unutmayın ki, ulaşılan her bilgi eksiksiz ve doğru olmayabilir. Kullandığınız kaynakların güncel ve güvenilir olmasına dikkat etmelisiniz.</a:t>
            </a:r>
          </a:p>
          <a:p>
            <a:pPr marL="0" indent="0">
              <a:buNone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TEST ÇÖZME</a:t>
            </a:r>
            <a:endParaRPr lang="tr-T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  <a:p>
            <a:r>
              <a:rPr lang="tr-TR" dirty="0">
                <a:latin typeface="Trebuchet MS" panose="020B0603020202020204" pitchFamily="34" charset="0"/>
              </a:rPr>
              <a:t>Konu çalışmak kadar önemli bir diğer konu da soru çözümüdür. Farklı kaynaklardan sorular çözmek daha farklı sorularla karşılaşmanızı sağlar</a:t>
            </a:r>
            <a:r>
              <a:rPr lang="tr-TR" dirty="0" smtClean="0">
                <a:latin typeface="Trebuchet MS" panose="020B0603020202020204" pitchFamily="34" charset="0"/>
              </a:rPr>
              <a:t>. farklı </a:t>
            </a:r>
            <a:r>
              <a:rPr lang="tr-TR" dirty="0">
                <a:latin typeface="Trebuchet MS" panose="020B0603020202020204" pitchFamily="34" charset="0"/>
              </a:rPr>
              <a:t>soruların çözümünü öğrenmek ise sınavlarda size avantaj sağlar.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21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6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ınav plan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240360" cy="25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SINAV İÇİN PLANLAMA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908720"/>
            <a:ext cx="5400104" cy="5795902"/>
          </a:xfrm>
        </p:spPr>
        <p:txBody>
          <a:bodyPr/>
          <a:lstStyle/>
          <a:p>
            <a:r>
              <a:rPr lang="tr-TR" altLang="tr-TR" sz="2000" dirty="0">
                <a:latin typeface="Trebuchet MS" panose="020B0603020202020204" pitchFamily="34" charset="0"/>
              </a:rPr>
              <a:t>Yazılı tarihleri alınmalı,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Çalışılacak </a:t>
            </a:r>
            <a:r>
              <a:rPr lang="tr-TR" altLang="tr-TR" sz="2000" dirty="0">
                <a:latin typeface="Trebuchet MS" panose="020B0603020202020204" pitchFamily="34" charset="0"/>
              </a:rPr>
              <a:t>konular ve çalışılacak zaman planlanmalıdır. 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Sınavdan bir hafta önce çalışma ve planlama yaparsanız öğrenemediğiniz ve anlamadığınız konuları not edip ve 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Öğretmenlerinize </a:t>
            </a:r>
            <a:r>
              <a:rPr lang="tr-TR" altLang="tr-TR" sz="2000" dirty="0">
                <a:latin typeface="Trebuchet MS" panose="020B0603020202020204" pitchFamily="34" charset="0"/>
              </a:rPr>
              <a:t>ya da arkadaşlarınıza soracak zaman bulabilirsiniz.</a:t>
            </a:r>
          </a:p>
          <a:p>
            <a:r>
              <a:rPr lang="tr-TR" altLang="tr-TR" sz="2000" dirty="0">
                <a:latin typeface="Trebuchet MS" panose="020B0603020202020204" pitchFamily="34" charset="0"/>
              </a:rPr>
              <a:t>Son akşam genel tekrar  ve yazılı yapabilirsiniz</a:t>
            </a:r>
            <a:r>
              <a:rPr lang="tr-TR" altLang="tr-TR" sz="2000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 </a:t>
            </a:r>
            <a:r>
              <a:rPr lang="tr-TR" altLang="tr-TR" sz="2000" dirty="0">
                <a:latin typeface="Trebuchet MS" panose="020B0603020202020204" pitchFamily="34" charset="0"/>
              </a:rPr>
              <a:t>Sözlü yaptığınızda kendinizi ifade etme olanağı kazanırsınız güzel konuşma yeteneğinizi geliştirmiş olursunuz. </a:t>
            </a:r>
            <a:endParaRPr lang="tr-TR" altLang="tr-TR" sz="2000" dirty="0" smtClean="0">
              <a:latin typeface="Trebuchet MS" panose="020B0603020202020204" pitchFamily="34" charset="0"/>
            </a:endParaRPr>
          </a:p>
          <a:p>
            <a:r>
              <a:rPr lang="tr-TR" altLang="tr-TR" sz="2000" dirty="0" smtClean="0">
                <a:latin typeface="Trebuchet MS" panose="020B0603020202020204" pitchFamily="34" charset="0"/>
              </a:rPr>
              <a:t>Hangi </a:t>
            </a:r>
            <a:r>
              <a:rPr lang="tr-TR" altLang="tr-TR" sz="2000" dirty="0">
                <a:latin typeface="Trebuchet MS" panose="020B0603020202020204" pitchFamily="34" charset="0"/>
              </a:rPr>
              <a:t>konuları bilip bilmediğinizi öğrenmiş olursunuz. Test çözebilirsiniz. Öğrendiğiniz konuyu pekiştirmiş olursunuz. </a:t>
            </a:r>
          </a:p>
          <a:p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8196" name="Picture 4" descr="plan yapma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7" y="3874929"/>
            <a:ext cx="3240360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22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Sonları slaytları isteğe bağlı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23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2" name="Picture 4" descr="dinlediğiniz için teşekkür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8"/>
            <a:ext cx="8712968" cy="685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0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sz="8800" dirty="0" smtClean="0"/>
              <a:t>EK SLAYTLAR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248908551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"/>
            <a:ext cx="8640000" cy="720000"/>
          </a:xfrm>
          <a:solidFill>
            <a:schemeClr val="accent1"/>
          </a:solidFill>
        </p:spPr>
        <p:txBody>
          <a:bodyPr/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YAZILILARDA NELERE DİKKAT EDİLMELİ!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03299"/>
            <a:ext cx="5926137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önceki teneffüste ses yapmamaya özen gösterin sesli ortamlardan uzaklaşın. Aşırı gürültü stres ve baş ağrısına neden olur. Yeni konu öğrenmek yerine öğrendiğiniz konuları tekrar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Sınıfı teneffüste mutlaka havalandırın. Beynin öğrenmeye açık olabilmesi için oksijene ihtiyacı vardır.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Sınavla ilgili araç ve gereçlerinizi öğretmen sınıfa girmeden hazırlayın.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Sınavdan önce arkanıza yaslanın üç kere derin nefes egzersizi yapın ve kendinizi motive edecek güzel sözler söyleyin. ( yapacağım kendime güveniyorum )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 kağıdınızı soruları gözden geçirin.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1400" b="1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Öncelikle sizin için en kolay ve bildiğinizi düşündüğünüz soruları önce yapın. Zaman kaybınız olmaz.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Sık sık saate bakmak yerine bir iki kere bakmak yeterli olacaktır. Hızınızı ve dikkatinizi arttıracaktır.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Yazılılarda duruşunuz önemlidir. Dik oturmaya kağıtla kendi aranızdaki mesafeyi koruyun. 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Sadece sorulara odaklanın etrafınızla ilgilenmeyin.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Soruları çözümünü bulamadınız. Kafanız takıldı arkanıza yaslanın gözlerinizi kapatıp derin nefes alın tekrar soruya odaklanın. Aklınıza hala gelmiyorsa biraz boşluk bırakın diğer soruya geçin.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Sınavda yaptıklarınızı son bir kez kontrol edin.</a:t>
            </a:r>
          </a:p>
          <a:p>
            <a:pPr>
              <a:lnSpc>
                <a:spcPct val="80000"/>
              </a:lnSpc>
            </a:pPr>
            <a:r>
              <a:rPr lang="tr-TR" altLang="tr-TR" sz="1400" b="1" dirty="0">
                <a:latin typeface="Trebuchet MS" panose="020B0603020202020204" pitchFamily="34" charset="0"/>
              </a:rPr>
              <a:t>SINAVDAN SONRA SORULARIN CEVAPLARINI ÖĞRENİN.</a:t>
            </a:r>
          </a:p>
        </p:txBody>
      </p:sp>
      <p:pic>
        <p:nvPicPr>
          <p:cNvPr id="67588" name="Picture 4" descr="j039812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18545" cy="31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25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5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40000" cy="719137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altLang="tr-TR" sz="3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DENEME SINAVLARINDA TEST ÇÖZME KURALLARI</a:t>
            </a:r>
            <a:endParaRPr lang="tr-TR" altLang="tr-TR" sz="3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60690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sınavlarını önemseyin.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Deneme Sınavından önce arkanıza yaslanın üç kere derin nefes egzersizi yapın ve kendinizi motive edecek güzel sözler söyleyin.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 kitapçığını gözden geçirin.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Testlerde de hangi alandan başlayacağınıza karar verin. 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Test çözerken, duruşunuz önemlidir. Dik oturmaya kağıtla kendi aranızdaki mesafeyi koruyun.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dikkatli okumaya ve anlamaya çalışın.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Sorularda önemli gördüğünüz yargı ve kelimelerin altını çizin.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paragraf sorularında önce soruyu okuyun sonra paragrafı okuyun.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Soruları hızlı bir şekilde çözün sorularla fazla inatlaşmayın önce kolay soruları halledin zaman kazanmış olursunuz.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latin typeface="Trebuchet MS" panose="020B0603020202020204" pitchFamily="34" charset="0"/>
              </a:rPr>
              <a:t>Uzun görünen sorular zor olduğunu düşünmeyin.</a:t>
            </a: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</a:pPr>
            <a:endParaRPr lang="tr-TR" altLang="tr-TR" sz="2000" dirty="0">
              <a:latin typeface="Trebuchet MS" panose="020B0603020202020204" pitchFamily="34" charset="0"/>
            </a:endParaRPr>
          </a:p>
        </p:txBody>
      </p:sp>
      <p:pic>
        <p:nvPicPr>
          <p:cNvPr id="70660" name="Picture 4" descr="j03967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57339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26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450"/>
            <a:ext cx="777686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27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872"/>
            <a:ext cx="7467265" cy="6858000"/>
          </a:xfrm>
          <a:prstGeom prst="rect">
            <a:avLst/>
          </a:prstGeom>
        </p:spPr>
      </p:pic>
      <p:sp>
        <p:nvSpPr>
          <p:cNvPr id="11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28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"/>
            <a:ext cx="7704856" cy="6669360"/>
          </a:xfrm>
        </p:spPr>
      </p:pic>
      <p:sp>
        <p:nvSpPr>
          <p:cNvPr id="10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29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18457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0066FF"/>
                </a:solidFill>
                <a:latin typeface="Trebuchet MS" panose="020B0603020202020204" pitchFamily="34" charset="0"/>
              </a:rPr>
              <a:t>Başarabilmek için önce başaracağınıza yürekten inanın.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66"/>
                </a:solidFill>
                <a:latin typeface="Trebuchet MS" panose="020B0603020202020204" pitchFamily="34" charset="0"/>
              </a:rPr>
              <a:t>İnandığınız zaman aklınız o şeyi yapmanın yolunu </a:t>
            </a:r>
            <a:r>
              <a:rPr lang="tr-TR" dirty="0" smtClean="0">
                <a:solidFill>
                  <a:srgbClr val="000066"/>
                </a:solidFill>
                <a:latin typeface="Trebuchet MS" panose="020B0603020202020204" pitchFamily="34" charset="0"/>
              </a:rPr>
              <a:t>bulur.</a:t>
            </a:r>
          </a:p>
          <a:p>
            <a:pPr>
              <a:lnSpc>
                <a:spcPct val="150000"/>
              </a:lnSpc>
            </a:pPr>
            <a:r>
              <a:rPr lang="en-AU" dirty="0" err="1" smtClean="0">
                <a:latin typeface="Trebuchet MS" panose="020B0603020202020204" pitchFamily="34" charset="0"/>
              </a:rPr>
              <a:t>Bilinçaltı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söylenene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inanır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err="1" smtClean="0">
                <a:latin typeface="Trebuchet MS" panose="020B0603020202020204" pitchFamily="34" charset="0"/>
              </a:rPr>
              <a:t>Kendinize</a:t>
            </a:r>
            <a:r>
              <a:rPr lang="tr-TR" dirty="0" smtClean="0">
                <a:latin typeface="Trebuchet MS" panose="020B0603020202020204" pitchFamily="34" charset="0"/>
              </a:rPr>
              <a:t> </a:t>
            </a:r>
            <a:r>
              <a:rPr lang="en-AU" dirty="0">
                <a:latin typeface="Trebuchet MS" panose="020B0603020202020204" pitchFamily="34" charset="0"/>
              </a:rPr>
              <a:t>ne </a:t>
            </a:r>
            <a:r>
              <a:rPr lang="en-AU" dirty="0" err="1">
                <a:latin typeface="Trebuchet MS" panose="020B0603020202020204" pitchFamily="34" charset="0"/>
              </a:rPr>
              <a:t>söylerseniz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smtClean="0">
                <a:latin typeface="Trebuchet MS" panose="020B0603020202020204" pitchFamily="34" charset="0"/>
              </a:rPr>
              <a:t>o </a:t>
            </a:r>
            <a:r>
              <a:rPr lang="en-AU" dirty="0" err="1">
                <a:latin typeface="Trebuchet MS" panose="020B0603020202020204" pitchFamily="34" charset="0"/>
              </a:rPr>
              <a:t>olursunuz</a:t>
            </a:r>
            <a:r>
              <a:rPr lang="en-AU" dirty="0" smtClean="0">
                <a:latin typeface="Trebuchet MS" panose="020B0603020202020204" pitchFamily="34" charset="0"/>
              </a:rPr>
              <a:t>.</a:t>
            </a:r>
            <a:endParaRPr lang="tr-T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Ders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çalışmaya</a:t>
            </a:r>
            <a:r>
              <a:rPr lang="en-AU" dirty="0">
                <a:latin typeface="Trebuchet MS" panose="020B0603020202020204" pitchFamily="34" charset="0"/>
              </a:rPr>
              <a:t> eve </a:t>
            </a:r>
            <a:r>
              <a:rPr lang="en-AU" dirty="0" err="1" smtClean="0">
                <a:latin typeface="Trebuchet MS" panose="020B0603020202020204" pitchFamily="34" charset="0"/>
              </a:rPr>
              <a:t>gider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gitmez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değil,mutlaka</a:t>
            </a:r>
            <a:r>
              <a:rPr lang="tr-TR" dirty="0">
                <a:latin typeface="Trebuchet MS" panose="020B0603020202020204" pitchFamily="34" charset="0"/>
              </a:rPr>
              <a:t> </a:t>
            </a:r>
            <a:r>
              <a:rPr lang="en-AU" dirty="0" err="1" smtClean="0">
                <a:latin typeface="Trebuchet MS" panose="020B0603020202020204" pitchFamily="34" charset="0"/>
              </a:rPr>
              <a:t>dinlendikten</a:t>
            </a:r>
            <a:r>
              <a:rPr lang="en-AU" dirty="0" smtClean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sonra</a:t>
            </a:r>
            <a:r>
              <a:rPr lang="en-AU" dirty="0">
                <a:latin typeface="Trebuchet MS" panose="020B0603020202020204" pitchFamily="34" charset="0"/>
              </a:rPr>
              <a:t> </a:t>
            </a:r>
            <a:r>
              <a:rPr lang="en-AU" dirty="0" err="1">
                <a:latin typeface="Trebuchet MS" panose="020B0603020202020204" pitchFamily="34" charset="0"/>
              </a:rPr>
              <a:t>başlayın</a:t>
            </a:r>
            <a:r>
              <a:rPr lang="en-AU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000" dirty="0">
              <a:solidFill>
                <a:srgbClr val="000066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Trebuchet MS" panose="020B0603020202020204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</a:rPr>
              <a:pPr/>
              <a:t>3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0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MOTİVASYON (İSTEK VE İNANMAK)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0242" name="Picture 2" descr="başar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2913"/>
            <a:ext cx="3674443" cy="35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7416824" cy="6858000"/>
          </a:xfrm>
          <a:prstGeom prst="rect">
            <a:avLst/>
          </a:prstGeom>
        </p:spPr>
      </p:pic>
      <p:sp>
        <p:nvSpPr>
          <p:cNvPr id="8" name="3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fld id="{7305FA10-2086-4DD4-978D-A2BD02EA7982}" type="slidenum">
              <a:rPr lang="tr-TR" smtClean="0">
                <a:solidFill>
                  <a:schemeClr val="bg1"/>
                </a:solidFill>
                <a:latin typeface="Trebuchet MS" panose="020B0603020202020204" pitchFamily="34" charset="0"/>
              </a:rPr>
              <a:pPr/>
              <a:t>30</a:t>
            </a:fld>
            <a:endParaRPr lang="tr-TR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725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26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51275" y="1981200"/>
            <a:ext cx="5041205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+mn-lt"/>
              </a:rPr>
              <a:t> </a:t>
            </a:r>
            <a:endParaRPr lang="tr-TR" sz="4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297" y="1052736"/>
            <a:ext cx="5069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Bir türlü çalışmaya başlayamıyorsanız öncelikle kendinize bir AMAÇ BELİRLEYİN.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Bu amaca ulaşmak için yapmanız gereken çalışmayı alışkanlık haline getirin.</a:t>
            </a: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Kazanmak için çaba gerekir.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İşe </a:t>
            </a:r>
            <a:r>
              <a:rPr lang="tr-TR" sz="2000" dirty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çalışma düzeninizi değiştirerek başlayın. Ya da bir çalışma düzeni oluşturarak (!)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88" name="Picture 40" descr="D:\REHBERLİK VE PSİKOLOJİ ARŞİVİ\REHBERLİK PANOSU\VERİMLİ DERS ÇALIŞMA VE ZAMAN YÖNETİMİ\1911073_291528427700735_81558434259564763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027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REHBERLİK VE PSİKOLOJİ ARŞİVİ\REHBERLİK PANOSU\VERİMLİ DERS ÇALIŞMA VE ZAMAN YÖNETİMİ\10157345_10152322118364726_15783022993478033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751312" cy="2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76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123187" y="1268760"/>
            <a:ext cx="4808853" cy="461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8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  <a:endParaRPr lang="tr-TR" sz="48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496944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tr-TR" alt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AMAÇ –HEDEF BELİRLEME</a:t>
            </a:r>
            <a:endParaRPr lang="tr-TR" alt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1785A-6459-4F9A-BA34-63CD7951493C}" type="slidenum">
              <a:rPr lang="tr-TR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95400"/>
            <a:ext cx="4032448" cy="436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3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gradFill flip="none" rotWithShape="1">
            <a:gsLst>
              <a:gs pos="0">
                <a:srgbClr val="A50021">
                  <a:shade val="30000"/>
                  <a:satMod val="115000"/>
                </a:srgbClr>
              </a:gs>
              <a:gs pos="50000">
                <a:srgbClr val="A50021">
                  <a:shade val="67500"/>
                  <a:satMod val="115000"/>
                </a:srgbClr>
              </a:gs>
              <a:gs pos="100000">
                <a:srgbClr val="A5002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HEDEFE NASIL ULAŞILIR?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522611"/>
            <a:ext cx="7065843" cy="478670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Konu tekrarı yaparak,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Her gün belli sayıda test çözerek,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sınavlarına girerek,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Deneme sınavlarının sonuçlarına göre plan hazırlayarak,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Çözemediğiniz soruları görmezden gelmeyerek,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dirty="0" smtClean="0">
              <a:latin typeface="Trebuchet MS" panose="020B0603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dirty="0" smtClean="0">
                <a:latin typeface="Trebuchet MS" panose="020B0603020202020204" pitchFamily="34" charset="0"/>
              </a:rPr>
              <a:t>İlgi ,yetenek ve değerlerinize uygun bir hedef belirleyerek.</a:t>
            </a:r>
            <a:endParaRPr lang="tr-TR" dirty="0">
              <a:latin typeface="Trebuchet MS" panose="020B0603020202020204" pitchFamily="34" charset="0"/>
            </a:endParaRP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4" name="AutoShape 4" descr="http://olaygazetesi.co.uk/wp-content/uploads/2015/07/hedef1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62" y="1052736"/>
            <a:ext cx="370656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10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08720"/>
            <a:ext cx="7920880" cy="5953298"/>
          </a:xfrm>
          <a:prstGeom prst="rect">
            <a:avLst/>
          </a:prstGeom>
        </p:spPr>
      </p:pic>
      <p:sp>
        <p:nvSpPr>
          <p:cNvPr id="11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DF3886AF-6DA8-4692-8B5A-BE86A7A5E13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000" cy="720000"/>
          </a:xfrm>
          <a:solidFill>
            <a:srgbClr val="9900CC"/>
          </a:solidFill>
        </p:spPr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PLANLI PROGRAMLI ÇALIŞMA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8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D:\REHBERLİK VE PSİKOLOJİ ARŞİVİ\REHBERLİK PANOSU\VERİMLİ DERS ÇALIŞMA VE ZAMAN YÖNETİMİ\1780171_10204804026235020_447797448889933945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1060</Words>
  <Application>Microsoft Office PowerPoint</Application>
  <PresentationFormat>Ekran Gösterisi (4:3)</PresentationFormat>
  <Paragraphs>178</Paragraphs>
  <Slides>30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Arial</vt:lpstr>
      <vt:lpstr>Century Schoolbook</vt:lpstr>
      <vt:lpstr>Times New Roman</vt:lpstr>
      <vt:lpstr>Trebuchet MS</vt:lpstr>
      <vt:lpstr>Wingdings</vt:lpstr>
      <vt:lpstr>Wingdings 2</vt:lpstr>
      <vt:lpstr>Cumba</vt:lpstr>
      <vt:lpstr>VERİMLİ DERS ÇALIŞMA,</vt:lpstr>
      <vt:lpstr>VERİMLİ DERS ÇALIŞMA YÖNTEMLERİ</vt:lpstr>
      <vt:lpstr>MOTİVASYON (İSTEK VE İNANMAK)</vt:lpstr>
      <vt:lpstr>PowerPoint Sunusu</vt:lpstr>
      <vt:lpstr>AMAÇ –HEDEF BELİRLEME</vt:lpstr>
      <vt:lpstr>AMAÇ –HEDEF BELİRLEME</vt:lpstr>
      <vt:lpstr>HEDEFE NASIL ULAŞILIR?</vt:lpstr>
      <vt:lpstr>PLANLI PROGRAMLI ÇALIŞMA</vt:lpstr>
      <vt:lpstr>PowerPoint Sunusu</vt:lpstr>
      <vt:lpstr>PowerPoint Sunusu</vt:lpstr>
      <vt:lpstr>PowerPoint Sunusu</vt:lpstr>
      <vt:lpstr>PowerPoint Sunusu</vt:lpstr>
      <vt:lpstr>TEKRAR</vt:lpstr>
      <vt:lpstr>Neden Düzenli Tekrar Yapmam Gerekiyor?</vt:lpstr>
      <vt:lpstr>PowerPoint Sunusu</vt:lpstr>
      <vt:lpstr>NOT TUTMA</vt:lpstr>
      <vt:lpstr>İYİ NOT TUTMANIN ÖN ŞARTI</vt:lpstr>
      <vt:lpstr>ÖZET ÇIKARMA</vt:lpstr>
      <vt:lpstr>VERİMLİ OKUMA</vt:lpstr>
      <vt:lpstr>ZORLANILAN DERS KENARA BIRAKILMAMALI</vt:lpstr>
      <vt:lpstr>FARKLI KAYNAKLARDAN YARARLANMAK</vt:lpstr>
      <vt:lpstr>SINAV İÇİN PLANLAMA</vt:lpstr>
      <vt:lpstr>PowerPoint Sunusu</vt:lpstr>
      <vt:lpstr>PowerPoint Sunusu</vt:lpstr>
      <vt:lpstr>YAZILILARDA NELERE DİKKAT EDİLMELİ!</vt:lpstr>
      <vt:lpstr>DENEME SINAVLARINDA TEST ÇÖZME KURALLARI</vt:lpstr>
      <vt:lpstr>PowerPoint Sunusu</vt:lpstr>
      <vt:lpstr>PowerPoint Sunusu</vt:lpstr>
      <vt:lpstr>PowerPoint Sunusu</vt:lpstr>
      <vt:lpstr>PowerPoint Sunusu</vt:lpstr>
    </vt:vector>
  </TitlesOfParts>
  <Company>Rehberlik ve Araştırma Merkezi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ensa</dc:creator>
  <cp:lastModifiedBy>Windows Kullanıcısı</cp:lastModifiedBy>
  <cp:revision>46</cp:revision>
  <cp:lastPrinted>1601-01-01T00:00:00Z</cp:lastPrinted>
  <dcterms:created xsi:type="dcterms:W3CDTF">2012-10-11T05:58:57Z</dcterms:created>
  <dcterms:modified xsi:type="dcterms:W3CDTF">2018-11-28T06:59:37Z</dcterms:modified>
</cp:coreProperties>
</file>