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69" r:id="rId17"/>
    <p:sldId id="270" r:id="rId18"/>
    <p:sldId id="274" r:id="rId19"/>
    <p:sldId id="271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CFB3D"/>
    <a:srgbClr val="009900"/>
    <a:srgbClr val="FF388C"/>
    <a:srgbClr val="006600"/>
    <a:srgbClr val="FF0000"/>
    <a:srgbClr val="FF6600"/>
    <a:srgbClr val="F8F046"/>
    <a:srgbClr val="FF373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05.12.2014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anne.com/wp-content/uploads/2013/12/activitybook131207melpin-son.pdf" TargetMode="External"/><Relationship Id="rId2" Type="http://schemas.openxmlformats.org/officeDocument/2006/relationships/hyperlink" Target="http://www.onlineann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005946" y="3038710"/>
            <a:ext cx="5663664" cy="1080121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8" b="97834" l="5051" r="97306">
                        <a14:foregroundMark x1="19529" y1="41155" x2="19529" y2="41155"/>
                        <a14:foregroundMark x1="82492" y1="53069" x2="82492" y2="53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99" y="3922857"/>
            <a:ext cx="2828925" cy="18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6" b="89934" l="9984" r="89860">
                        <a14:foregroundMark x1="24961" y1="49505" x2="24961" y2="49505"/>
                        <a14:foregroundMark x1="76443" y1="47195" x2="76443" y2="47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7"/>
            <a:ext cx="2990850" cy="23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Belirtme Çizgisi 4"/>
          <p:cNvSpPr/>
          <p:nvPr/>
        </p:nvSpPr>
        <p:spPr>
          <a:xfrm>
            <a:off x="2735288" y="4727"/>
            <a:ext cx="6408712" cy="1386444"/>
          </a:xfrm>
          <a:prstGeom prst="wedgeEllipseCallout">
            <a:avLst>
              <a:gd name="adj1" fmla="val -42884"/>
              <a:gd name="adj2" fmla="val 73492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Voli ve Loli bugün çok önemli bir konuyu öğrenecek! Hadi siz de onlara katılın…</a:t>
            </a:r>
            <a:endParaRPr lang="tr-TR" b="1" i="1" dirty="0">
              <a:solidFill>
                <a:srgbClr val="7030A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44820" y="3362745"/>
            <a:ext cx="1224136" cy="43204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Voli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30742" y="3362745"/>
            <a:ext cx="1274440" cy="4320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oli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716213" y="3922713"/>
            <a:ext cx="3114675" cy="1851025"/>
            <a:chOff x="1711" y="2471"/>
            <a:chExt cx="1962" cy="116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11" y="2471"/>
              <a:ext cx="1962" cy="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" b="100000" l="8841" r="95427">
                          <a14:foregroundMark x1="53659" y1="93007" x2="53659" y2="93007"/>
                          <a14:foregroundMark x1="19817" y1="46154" x2="19817" y2="46154"/>
                          <a14:foregroundMark x1="50915" y1="51399" x2="50915" y2="51399"/>
                          <a14:foregroundMark x1="80793" y1="45455" x2="80793" y2="4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" y="2471"/>
              <a:ext cx="1968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6" b="89934" l="9984" r="89860">
                        <a14:foregroundMark x1="19501" y1="46865" x2="19501" y2="46865"/>
                        <a14:foregroundMark x1="74571" y1="48020" x2="74571" y2="48020"/>
                        <a14:foregroundMark x1="48362" y1="22937" x2="48362" y2="2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2073600"/>
            <a:ext cx="3062661" cy="23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ut Belirtme Çizgisi 4"/>
          <p:cNvSpPr/>
          <p:nvPr/>
        </p:nvSpPr>
        <p:spPr>
          <a:xfrm>
            <a:off x="3275856" y="0"/>
            <a:ext cx="5400600" cy="2924944"/>
          </a:xfrm>
          <a:prstGeom prst="cloudCallout">
            <a:avLst>
              <a:gd name="adj1" fmla="val -59528"/>
              <a:gd name="adj2" fmla="val 4495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Evettt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. Şimdi de Voli ve Loli  vücudumuzdaki özel yerleri öğrenecek. Hadi bakalım biz de onlarla beraber öğrenelim.</a:t>
            </a:r>
            <a:endParaRPr lang="tr-TR" sz="20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" b="96029" l="6061" r="100000">
                        <a14:foregroundMark x1="19865" y1="46931" x2="19865" y2="46931"/>
                        <a14:foregroundMark x1="82828" y1="44765" x2="82828" y2="44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56" y="4370858"/>
            <a:ext cx="2476935" cy="19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276600" y="4370388"/>
            <a:ext cx="2493963" cy="1992312"/>
            <a:chOff x="2064" y="2753"/>
            <a:chExt cx="1571" cy="125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64" y="2753"/>
              <a:ext cx="1571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96" b="96154" l="9146" r="96646">
                          <a14:foregroundMark x1="23476" y1="37762" x2="23476" y2="37762"/>
                          <a14:foregroundMark x1="50610" y1="50350" x2="50610" y2="50350"/>
                          <a14:foregroundMark x1="85061" y1="44056" x2="85061" y2="44056"/>
                          <a14:foregroundMark x1="51829" y1="13636" x2="51829" y2="136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753"/>
              <a:ext cx="1576" cy="1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142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2">
                <a:lumMod val="40000"/>
                <a:lumOff val="60000"/>
              </a:schemeClr>
            </a:gs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90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atay Kaydırma 3"/>
          <p:cNvSpPr/>
          <p:nvPr/>
        </p:nvSpPr>
        <p:spPr>
          <a:xfrm>
            <a:off x="343209" y="-3301"/>
            <a:ext cx="8280920" cy="192013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ÖZEL YERLERİMİZ:</a:t>
            </a:r>
            <a:endParaRPr lang="tr-TR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tr-TR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Vücudumuzda özel yerlerimiz bulunur. Bu yerler mayomuzun kapattığı yerlerdir.</a:t>
            </a:r>
            <a:endParaRPr lang="tr-TR" b="1" i="1" dirty="0">
              <a:solidFill>
                <a:schemeClr val="accent6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6" b="98140" l="9970" r="89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73" y="1542581"/>
            <a:ext cx="2644615" cy="302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6" b="983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41" y="1538567"/>
            <a:ext cx="23279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697" l="9966" r="89691">
                        <a14:foregroundMark x1="25430" y1="46053" x2="25430" y2="46053"/>
                        <a14:foregroundMark x1="38144" y1="86513" x2="38144" y2="86513"/>
                        <a14:foregroundMark x1="61168" y1="85855" x2="61168" y2="85855"/>
                        <a14:foregroundMark x1="72509" y1="39803" x2="72509" y2="39803"/>
                        <a14:foregroundMark x1="47079" y1="25000" x2="47079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7059"/>
            <a:ext cx="2808312" cy="195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817" l="2941" r="100000">
                        <a14:foregroundMark x1="28235" y1="44032" x2="28235" y2="44032"/>
                        <a14:foregroundMark x1="43235" y1="47745" x2="43235" y2="47745"/>
                        <a14:foregroundMark x1="79412" y1="42706" x2="79412" y2="42706"/>
                        <a14:foregroundMark x1="70588" y1="76658" x2="70588" y2="76658"/>
                        <a14:foregroundMark x1="46176" y1="17241" x2="46176" y2="1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57108"/>
            <a:ext cx="2374404" cy="195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l Sağ Ok 7"/>
          <p:cNvSpPr/>
          <p:nvPr/>
        </p:nvSpPr>
        <p:spPr>
          <a:xfrm>
            <a:off x="2746826" y="4509120"/>
            <a:ext cx="3744416" cy="1913652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Curlz MT" panose="04040404050702020202" pitchFamily="82" charset="0"/>
              </a:rPr>
              <a:t>ÖZEL YERLERİMİZ</a:t>
            </a:r>
            <a:endParaRPr lang="tr-TR" sz="2400" b="1" i="1" dirty="0">
              <a:solidFill>
                <a:schemeClr val="accent1">
                  <a:lumMod val="50000"/>
                </a:schemeClr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0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5000">
              <a:srgbClr val="F8F046"/>
            </a:gs>
            <a:gs pos="16000">
              <a:srgbClr val="00CCCC"/>
            </a:gs>
            <a:gs pos="47000">
              <a:srgbClr val="9999FF"/>
            </a:gs>
            <a:gs pos="70000">
              <a:srgbClr val="FFC000"/>
            </a:gs>
            <a:gs pos="83000">
              <a:schemeClr val="accent1">
                <a:lumMod val="40000"/>
                <a:lumOff val="60000"/>
              </a:schemeClr>
            </a:gs>
            <a:gs pos="97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Yatay Kaydırma 4"/>
          <p:cNvSpPr/>
          <p:nvPr/>
        </p:nvSpPr>
        <p:spPr>
          <a:xfrm>
            <a:off x="107504" y="0"/>
            <a:ext cx="8928992" cy="177281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Özel Dokunuşlar:</a:t>
            </a:r>
          </a:p>
          <a:p>
            <a:pPr algn="ctr"/>
            <a:r>
              <a:rPr lang="tr-TR" sz="2400" b="1" i="1" dirty="0" smtClean="0">
                <a:solidFill>
                  <a:srgbClr val="FF0000"/>
                </a:solidFill>
              </a:rPr>
              <a:t>Bazı </a:t>
            </a:r>
            <a:r>
              <a:rPr lang="tr-TR" sz="2400" b="1" i="1" dirty="0">
                <a:solidFill>
                  <a:srgbClr val="FF0000"/>
                </a:solidFill>
              </a:rPr>
              <a:t>büyükler bir çocuğun özel yerlerine bazı durumlarda bakabilir ya da dokunabilir! </a:t>
            </a:r>
            <a:endParaRPr lang="tr-TR" sz="2400" b="1" i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" b="96029" l="6061" r="100000">
                        <a14:foregroundMark x1="19865" y1="46931" x2="19865" y2="46931"/>
                        <a14:foregroundMark x1="82828" y1="44765" x2="82828" y2="44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689">
            <a:off x="-61905" y="2179716"/>
            <a:ext cx="2476935" cy="19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Belirtme Çizgisi 6"/>
          <p:cNvSpPr/>
          <p:nvPr/>
        </p:nvSpPr>
        <p:spPr>
          <a:xfrm>
            <a:off x="2416875" y="1772816"/>
            <a:ext cx="3024336" cy="1340768"/>
          </a:xfrm>
          <a:prstGeom prst="wedgeEllipseCallout">
            <a:avLst>
              <a:gd name="adj1" fmla="val -65161"/>
              <a:gd name="adj2" fmla="val 4249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Peki bu büyükler kim??</a:t>
            </a:r>
            <a:endParaRPr lang="tr-TR" b="1" dirty="0">
              <a:solidFill>
                <a:schemeClr val="accent6"/>
              </a:solidFill>
              <a:latin typeface="Constantia" panose="02030602050306030303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6" b="89934" l="9984" r="89860">
                        <a14:foregroundMark x1="19501" y1="46865" x2="19501" y2="46865"/>
                        <a14:foregroundMark x1="74571" y1="48020" x2="74571" y2="48020"/>
                        <a14:foregroundMark x1="48362" y1="22937" x2="48362" y2="2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794">
            <a:off x="979929" y="4475982"/>
            <a:ext cx="3062661" cy="23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Köşeleri Yuvarlanmış Dikdörtgen Belirtme Çizgisi 9"/>
          <p:cNvSpPr/>
          <p:nvPr/>
        </p:nvSpPr>
        <p:spPr>
          <a:xfrm>
            <a:off x="4325720" y="3423624"/>
            <a:ext cx="4062704" cy="1733568"/>
          </a:xfrm>
          <a:prstGeom prst="wedgeRoundRectCallout">
            <a:avLst>
              <a:gd name="adj1" fmla="val -73919"/>
              <a:gd name="adj2" fmla="val 42027"/>
              <a:gd name="adj3" fmla="val 16667"/>
            </a:avLst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Mesela annen, baban, doktor veya hemşire olabilir.</a:t>
            </a:r>
          </a:p>
          <a:p>
            <a:pPr algn="ctr"/>
            <a:endParaRPr lang="tr-TR" b="1" i="1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tr-TR" b="1" i="1" dirty="0" smtClean="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Ancak senden İZİN almak şartıyla!</a:t>
            </a:r>
            <a:endParaRPr lang="tr-TR" b="1" i="1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80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49000">
              <a:srgbClr val="9CB86E"/>
            </a:gs>
            <a:gs pos="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6" b="89934" l="9984" r="89860">
                        <a14:foregroundMark x1="19501" y1="46865" x2="19501" y2="46865"/>
                        <a14:foregroundMark x1="74571" y1="48020" x2="74571" y2="48020"/>
                        <a14:foregroundMark x1="48362" y1="22937" x2="48362" y2="2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408">
            <a:off x="64625" y="610247"/>
            <a:ext cx="3062661" cy="315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Belirtme Çizgisi 4"/>
          <p:cNvSpPr/>
          <p:nvPr/>
        </p:nvSpPr>
        <p:spPr>
          <a:xfrm rot="318514">
            <a:off x="3419831" y="342527"/>
            <a:ext cx="4608512" cy="1637323"/>
          </a:xfrm>
          <a:prstGeom prst="wedgeEllipseCallout">
            <a:avLst>
              <a:gd name="adj1" fmla="val -67431"/>
              <a:gd name="adj2" fmla="val 53446"/>
            </a:avLst>
          </a:prstGeom>
          <a:solidFill>
            <a:srgbClr val="F8F04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006600"/>
                </a:solidFill>
                <a:latin typeface="Arial Rounded MT Bold" panose="020F0704030504030204" pitchFamily="34" charset="0"/>
              </a:rPr>
              <a:t>Aşağıdaki gibi durumlarda büyükler çocukların özel yerlerine bakabilir/dokunabilir: 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699792" y="2852936"/>
            <a:ext cx="5904656" cy="3672408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2800" b="1" i="1" dirty="0" smtClean="0">
                <a:solidFill>
                  <a:schemeClr val="accent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Bebek altı değiştirmek,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2800" b="1" i="1" dirty="0" smtClean="0">
                <a:solidFill>
                  <a:schemeClr val="accent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Bebeği yıkamak ve kurulamak,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2800" b="1" i="1" dirty="0" smtClean="0">
                <a:solidFill>
                  <a:schemeClr val="accent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Hasta bir çocuğa bakmak,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2800" b="1" i="1" dirty="0" smtClean="0">
                <a:solidFill>
                  <a:schemeClr val="accent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Bir çocuğu tedavi etmek,</a:t>
            </a:r>
          </a:p>
        </p:txBody>
      </p:sp>
    </p:spTree>
    <p:extLst>
      <p:ext uri="{BB962C8B-B14F-4D97-AF65-F5344CB8AC3E}">
        <p14:creationId xmlns:p14="http://schemas.microsoft.com/office/powerpoint/2010/main" val="66154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atay Kaydırma 3"/>
          <p:cNvSpPr/>
          <p:nvPr/>
        </p:nvSpPr>
        <p:spPr>
          <a:xfrm>
            <a:off x="389709" y="188640"/>
            <a:ext cx="8064896" cy="2304256"/>
          </a:xfrm>
          <a:prstGeom prst="horizontalScroll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6600"/>
                </a:solidFill>
                <a:latin typeface="Berlin Sans FB Demi" panose="020E0802020502020306" pitchFamily="34" charset="0"/>
              </a:rPr>
              <a:t>HAYIR DE!</a:t>
            </a:r>
          </a:p>
          <a:p>
            <a:pPr algn="ctr"/>
            <a:r>
              <a:rPr lang="tr-TR" sz="2000" b="1" dirty="0" smtClean="0">
                <a:solidFill>
                  <a:srgbClr val="006600"/>
                </a:solidFill>
                <a:latin typeface="Berlin Sans FB Demi" panose="020E0802020502020306" pitchFamily="34" charset="0"/>
              </a:rPr>
              <a:t>Eğer kötü bir dokunuş veya bakışla karşılaşırsan  HAYIR DE!</a:t>
            </a:r>
            <a:endParaRPr lang="tr-TR" sz="2000" b="1" dirty="0">
              <a:solidFill>
                <a:srgbClr val="0066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6" b="89934" l="9984" r="89860">
                        <a14:foregroundMark x1="19501" y1="46865" x2="19501" y2="46865"/>
                        <a14:foregroundMark x1="74571" y1="48020" x2="74571" y2="48020"/>
                        <a14:foregroundMark x1="48362" y1="22937" x2="48362" y2="2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1214">
            <a:off x="-288945" y="4244173"/>
            <a:ext cx="3577636" cy="27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Belirtme Çizgisi 5"/>
          <p:cNvSpPr/>
          <p:nvPr/>
        </p:nvSpPr>
        <p:spPr>
          <a:xfrm rot="21292076">
            <a:off x="2483768" y="2502559"/>
            <a:ext cx="6480720" cy="2002460"/>
          </a:xfrm>
          <a:prstGeom prst="wedgeEllipseCallout">
            <a:avLst>
              <a:gd name="adj1" fmla="val -64044"/>
              <a:gd name="adj2" fmla="val 40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>
                <a:solidFill>
                  <a:srgbClr val="009900"/>
                </a:solidFill>
              </a:rPr>
              <a:t>HAYIR DE!</a:t>
            </a:r>
          </a:p>
          <a:p>
            <a:pPr marL="342900" indent="-342900" algn="ctr">
              <a:buAutoNum type="arabicPeriod"/>
            </a:pPr>
            <a:r>
              <a:rPr lang="tr-TR" dirty="0" smtClean="0">
                <a:solidFill>
                  <a:srgbClr val="009900"/>
                </a:solidFill>
              </a:rPr>
              <a:t>UZAKLAŞ</a:t>
            </a:r>
          </a:p>
          <a:p>
            <a:pPr marL="342900" indent="-342900" algn="ctr">
              <a:buAutoNum type="arabicPeriod"/>
            </a:pPr>
            <a:r>
              <a:rPr lang="tr-TR" dirty="0" smtClean="0">
                <a:solidFill>
                  <a:srgbClr val="009900"/>
                </a:solidFill>
              </a:rPr>
              <a:t>GÜVENDİĞİN BİR BÜĞÜNE SÖYLE</a:t>
            </a:r>
          </a:p>
          <a:p>
            <a:pPr marL="342900" indent="-342900" algn="ctr">
              <a:buAutoNum type="arabicPeriod"/>
            </a:pPr>
            <a:r>
              <a:rPr lang="tr-TR" dirty="0" smtClean="0">
                <a:solidFill>
                  <a:srgbClr val="009900"/>
                </a:solidFill>
              </a:rPr>
              <a:t>BİRİSİ SENİ DİNLEYENE KADAR SÖYLEMEYE DEVAM ET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467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5000">
              <a:srgbClr val="92D050"/>
            </a:gs>
            <a:gs pos="37000">
              <a:srgbClr val="FEE7F2"/>
            </a:gs>
            <a:gs pos="100000">
              <a:srgbClr val="FF0000"/>
            </a:gs>
            <a:gs pos="9000">
              <a:schemeClr val="accent1">
                <a:lumMod val="20000"/>
                <a:lumOff val="80000"/>
              </a:schemeClr>
            </a:gs>
            <a:gs pos="82001">
              <a:srgbClr val="FBD49C"/>
            </a:gs>
            <a:gs pos="51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Yatay Kaydırma 3"/>
          <p:cNvSpPr/>
          <p:nvPr/>
        </p:nvSpPr>
        <p:spPr>
          <a:xfrm>
            <a:off x="395536" y="260648"/>
            <a:ext cx="7920880" cy="2088232"/>
          </a:xfrm>
          <a:prstGeom prst="horizontalScroll">
            <a:avLst/>
          </a:prstGeom>
          <a:solidFill>
            <a:srgbClr val="00CC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Microsoft PhagsPa" panose="020B0502040204020203" pitchFamily="34" charset="0"/>
              </a:rPr>
              <a:t>Bazı kişiler çocukları kötü sırları saklaması için kandırmaya çalışırlar.</a:t>
            </a:r>
            <a:endParaRPr lang="tr-TR" b="1" dirty="0">
              <a:latin typeface="Microsoft PhagsPa" panose="020B0502040204020203" pitchFamily="34" charset="0"/>
            </a:endParaRPr>
          </a:p>
        </p:txBody>
      </p:sp>
      <p:sp>
        <p:nvSpPr>
          <p:cNvPr id="5" name="Patlama 1 4"/>
          <p:cNvSpPr/>
          <p:nvPr/>
        </p:nvSpPr>
        <p:spPr>
          <a:xfrm>
            <a:off x="1835696" y="2348880"/>
            <a:ext cx="5616624" cy="40050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Eğer biri sana kötü bir dokunuş veya bakışla ilgili sır tutmanı söylerse: ASLA YAPMA!</a:t>
            </a:r>
            <a:endParaRPr lang="tr-TR" sz="2000" b="1" i="1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8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 rot="21295925">
            <a:off x="251520" y="188640"/>
            <a:ext cx="4032448" cy="1656184"/>
          </a:xfrm>
          <a:prstGeom prst="roundRect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CC00"/>
                </a:solidFill>
              </a:rPr>
              <a:t>Bazen kötü bir sırrı saklaman için seni kandırmaya çalışabilirler.  </a:t>
            </a:r>
            <a:r>
              <a:rPr lang="tr-TR" dirty="0" smtClean="0">
                <a:solidFill>
                  <a:srgbClr val="00CC00"/>
                </a:solidFill>
              </a:rPr>
              <a:t>Okları </a:t>
            </a:r>
            <a:r>
              <a:rPr lang="tr-TR" dirty="0">
                <a:solidFill>
                  <a:srgbClr val="00CC00"/>
                </a:solidFill>
              </a:rPr>
              <a:t>takip et ve her cümleyi oku, bunlara ASLA inanma. </a:t>
            </a:r>
          </a:p>
        </p:txBody>
      </p:sp>
      <p:sp>
        <p:nvSpPr>
          <p:cNvPr id="6" name="Sağ Ok 5"/>
          <p:cNvSpPr/>
          <p:nvPr/>
        </p:nvSpPr>
        <p:spPr>
          <a:xfrm rot="1010003">
            <a:off x="4559678" y="215585"/>
            <a:ext cx="2952328" cy="1890210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«Eğer söylersen annenler sana kızar.»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şağı Ok 6"/>
          <p:cNvSpPr/>
          <p:nvPr/>
        </p:nvSpPr>
        <p:spPr>
          <a:xfrm rot="816508">
            <a:off x="6396332" y="1918525"/>
            <a:ext cx="2606855" cy="2239341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3">
                    <a:lumMod val="75000"/>
                  </a:schemeClr>
                </a:solidFill>
              </a:rPr>
              <a:t>«Eğer sırrımızı saklarsan sana oyuncak alırım.»</a:t>
            </a:r>
            <a:endParaRPr lang="tr-T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Sol Ok 7"/>
          <p:cNvSpPr/>
          <p:nvPr/>
        </p:nvSpPr>
        <p:spPr>
          <a:xfrm rot="1893289">
            <a:off x="5512223" y="4257058"/>
            <a:ext cx="2952328" cy="2376264"/>
          </a:xfrm>
          <a:prstGeom prst="lef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«Eğer söylersen seni sevmem.»</a:t>
            </a:r>
            <a:endParaRPr lang="tr-TR" dirty="0"/>
          </a:p>
        </p:txBody>
      </p:sp>
      <p:sp>
        <p:nvSpPr>
          <p:cNvPr id="11" name="Aşağı Ok 10"/>
          <p:cNvSpPr/>
          <p:nvPr/>
        </p:nvSpPr>
        <p:spPr>
          <a:xfrm rot="453622">
            <a:off x="193277" y="2542650"/>
            <a:ext cx="2808312" cy="2248464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«Eğer söylersen başın derde girer.»</a:t>
            </a: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Sol Ok 11"/>
          <p:cNvSpPr/>
          <p:nvPr/>
        </p:nvSpPr>
        <p:spPr>
          <a:xfrm rot="1483995">
            <a:off x="2920130" y="2271328"/>
            <a:ext cx="2890953" cy="232537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6"/>
                </a:solidFill>
              </a:rPr>
              <a:t>«Sen istedin, hoşuna gitti.»</a:t>
            </a:r>
          </a:p>
        </p:txBody>
      </p:sp>
      <p:sp>
        <p:nvSpPr>
          <p:cNvPr id="13" name="Dikdörtgen Belirtme Çizgisi 12"/>
          <p:cNvSpPr/>
          <p:nvPr/>
        </p:nvSpPr>
        <p:spPr>
          <a:xfrm>
            <a:off x="395536" y="5301208"/>
            <a:ext cx="3744416" cy="1374332"/>
          </a:xfrm>
          <a:prstGeom prst="wedgeRectCallout">
            <a:avLst>
              <a:gd name="adj1" fmla="val -24533"/>
              <a:gd name="adj2" fmla="val -753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BUNLARA </a:t>
            </a:r>
            <a:r>
              <a:rPr lang="tr-TR" dirty="0" smtClean="0"/>
              <a:t>İNANMA!!! </a:t>
            </a:r>
          </a:p>
          <a:p>
            <a:pPr algn="ctr"/>
            <a:r>
              <a:rPr lang="tr-TR" dirty="0" smtClean="0"/>
              <a:t>Hemen </a:t>
            </a:r>
            <a:r>
              <a:rPr lang="tr-TR" dirty="0"/>
              <a:t>bir yetişkine haber ver! </a:t>
            </a:r>
          </a:p>
        </p:txBody>
      </p:sp>
    </p:spTree>
    <p:extLst>
      <p:ext uri="{BB962C8B-B14F-4D97-AF65-F5344CB8AC3E}">
        <p14:creationId xmlns:p14="http://schemas.microsoft.com/office/powerpoint/2010/main" val="371225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atay Kaydırma 3"/>
          <p:cNvSpPr/>
          <p:nvPr/>
        </p:nvSpPr>
        <p:spPr>
          <a:xfrm>
            <a:off x="386082" y="116632"/>
            <a:ext cx="8218365" cy="302433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HATIRLA!</a:t>
            </a:r>
          </a:p>
          <a:p>
            <a:pPr algn="ctr"/>
            <a:r>
              <a:rPr lang="tr-TR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Hiç </a:t>
            </a:r>
            <a:r>
              <a:rPr lang="tr-TR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kimse bir çocuktan kötü bir sır saklamasını isteyemez! </a:t>
            </a:r>
          </a:p>
        </p:txBody>
      </p:sp>
      <p:sp>
        <p:nvSpPr>
          <p:cNvPr id="6" name="Yatay Kaydırma 5"/>
          <p:cNvSpPr/>
          <p:nvPr/>
        </p:nvSpPr>
        <p:spPr>
          <a:xfrm>
            <a:off x="514577" y="3284984"/>
            <a:ext cx="8064895" cy="295232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GÜVENDİĞİN BÜYÜKLER!</a:t>
            </a:r>
          </a:p>
          <a:p>
            <a:pPr algn="ctr"/>
            <a:endParaRPr lang="tr-TR" sz="1000" b="1" i="1" u="sng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  <a:p>
            <a:pPr algn="ctr"/>
            <a:r>
              <a:rPr lang="tr-TR" sz="2400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Eğer kötü bir bakış ya da dokunuşla karşılaşırsan güvendiğin bir büyüğüne MUTLAKA söyle! !</a:t>
            </a:r>
            <a:endParaRPr lang="tr-TR" sz="2400" u="sng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323528" y="0"/>
            <a:ext cx="8280920" cy="1827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r>
              <a:rPr lang="tr-TR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Şimdi sizinle bir oyun oynayalım. Kağıtlara aşağıdaki gibi büyük bir daire, etrafına da küçük daireler çizin. Ortadaki büyük daireye kendi ismimizi, küçük dairelerin içine  yardım </a:t>
            </a:r>
            <a:r>
              <a:rPr lang="tr-TR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isteyebileceğin büyüklerin ve güvenebileceğin yetişkinlerin </a:t>
            </a:r>
            <a:r>
              <a:rPr lang="tr-TR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isimlerini yazalım.</a:t>
            </a:r>
            <a:endParaRPr lang="tr-TR" sz="1600" b="1" i="1" dirty="0">
              <a:solidFill>
                <a:schemeClr val="accent2">
                  <a:lumMod val="60000"/>
                  <a:lumOff val="4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tr-TR" b="1" i="1" dirty="0">
              <a:solidFill>
                <a:schemeClr val="accent2">
                  <a:lumMod val="60000"/>
                  <a:lumOff val="4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1840" y="3454896"/>
            <a:ext cx="3024336" cy="20162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1113861" y="2636912"/>
            <a:ext cx="1800200" cy="122413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99592" y="4653136"/>
            <a:ext cx="187220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707904" y="1916832"/>
            <a:ext cx="1872208" cy="11161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6588224" y="2636912"/>
            <a:ext cx="1656184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876256" y="4463008"/>
            <a:ext cx="1656184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580112" y="5661248"/>
            <a:ext cx="1620180" cy="8640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914061" y="5805264"/>
            <a:ext cx="1729947" cy="93610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43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5000">
              <a:schemeClr val="accent2">
                <a:lumMod val="40000"/>
                <a:lumOff val="60000"/>
              </a:schemeClr>
            </a:gs>
            <a:gs pos="83000">
              <a:srgbClr val="FFFF00"/>
            </a:gs>
            <a:gs pos="7000">
              <a:srgbClr val="7CFB3D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611560" y="332656"/>
            <a:ext cx="3995819" cy="20162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Kötü dokunuş ve bakışlar asla bir çocuğun suçu değildir .</a:t>
            </a:r>
          </a:p>
        </p:txBody>
      </p:sp>
      <p:sp>
        <p:nvSpPr>
          <p:cNvPr id="7" name="Oval 6"/>
          <p:cNvSpPr/>
          <p:nvPr/>
        </p:nvSpPr>
        <p:spPr>
          <a:xfrm>
            <a:off x="5220072" y="1124744"/>
            <a:ext cx="3528392" cy="22322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Bedenin sana aittir </a:t>
            </a:r>
          </a:p>
        </p:txBody>
      </p:sp>
      <p:sp>
        <p:nvSpPr>
          <p:cNvPr id="8" name="Oval 7"/>
          <p:cNvSpPr/>
          <p:nvPr/>
        </p:nvSpPr>
        <p:spPr>
          <a:xfrm>
            <a:off x="395536" y="2924944"/>
            <a:ext cx="3744416" cy="21602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rgbClr val="FF0000"/>
                </a:solidFill>
              </a:rPr>
              <a:t>Hiç kimse bir çocuktan kötü bir sır saklamasını isteyemez </a:t>
            </a:r>
            <a:r>
              <a:rPr lang="tr-TR" b="1" i="1" dirty="0" smtClean="0">
                <a:solidFill>
                  <a:srgbClr val="FF0000"/>
                </a:solidFill>
              </a:rPr>
              <a:t>.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07380" y="4149080"/>
            <a:ext cx="3888432" cy="2232248"/>
          </a:xfrm>
          <a:prstGeom prst="ellipse">
            <a:avLst/>
          </a:prstGeom>
          <a:solidFill>
            <a:srgbClr val="7CFB3D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i="1" dirty="0" smtClean="0">
                <a:solidFill>
                  <a:srgbClr val="006600"/>
                </a:solidFill>
              </a:rPr>
              <a:t>İstemediğin hiçbir şeyi kimse sana yapamaz, dokunamaz, akrabaların olsa dahi!</a:t>
            </a:r>
            <a:endParaRPr lang="tr-TR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>
                <a:alpha val="78000"/>
                <a:lumMod val="63000"/>
                <a:lumOff val="37000"/>
              </a:srgbClr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867676" y="2492896"/>
            <a:ext cx="3216928" cy="1800200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3888432" cy="4873752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Clr>
                <a:schemeClr val="accent6"/>
              </a:buClr>
            </a:pPr>
            <a:r>
              <a:rPr lang="tr-TR" dirty="0">
                <a:solidFill>
                  <a:schemeClr val="accent6"/>
                </a:solidFill>
                <a:latin typeface="Britannic Bold" panose="020B0903060703020204" pitchFamily="34" charset="0"/>
              </a:rPr>
              <a:t>İyi dokunuşlar</a:t>
            </a:r>
            <a:r>
              <a:rPr lang="tr-TR" dirty="0" smtClean="0">
                <a:solidFill>
                  <a:schemeClr val="accent6"/>
                </a:solidFill>
                <a:latin typeface="Britannic Bold" panose="020B0903060703020204" pitchFamily="34" charset="0"/>
              </a:rPr>
              <a:t>,		</a:t>
            </a:r>
          </a:p>
          <a:p>
            <a:pPr>
              <a:buClr>
                <a:schemeClr val="accent6"/>
              </a:buClr>
            </a:pPr>
            <a:r>
              <a:rPr lang="tr-TR" dirty="0" smtClean="0">
                <a:solidFill>
                  <a:schemeClr val="accent6"/>
                </a:solidFill>
                <a:latin typeface="Britannic Bold" panose="020B0903060703020204" pitchFamily="34" charset="0"/>
              </a:rPr>
              <a:t>Kötü </a:t>
            </a:r>
            <a:r>
              <a:rPr lang="tr-TR" dirty="0">
                <a:solidFill>
                  <a:schemeClr val="accent6"/>
                </a:solidFill>
                <a:latin typeface="Britannic Bold" panose="020B0903060703020204" pitchFamily="34" charset="0"/>
              </a:rPr>
              <a:t>dokunuşlar </a:t>
            </a:r>
          </a:p>
          <a:p>
            <a:pPr>
              <a:buClr>
                <a:schemeClr val="accent6"/>
              </a:buClr>
            </a:pPr>
            <a:r>
              <a:rPr lang="tr-TR" dirty="0">
                <a:solidFill>
                  <a:schemeClr val="accent6"/>
                </a:solidFill>
                <a:latin typeface="Britannic Bold" panose="020B0903060703020204" pitchFamily="34" charset="0"/>
              </a:rPr>
              <a:t>Özel yerlerimiz </a:t>
            </a:r>
          </a:p>
          <a:p>
            <a:pPr>
              <a:buClr>
                <a:schemeClr val="accent6"/>
              </a:buClr>
            </a:pPr>
            <a:r>
              <a:rPr lang="tr-TR" dirty="0">
                <a:solidFill>
                  <a:schemeClr val="accent6"/>
                </a:solidFill>
                <a:latin typeface="Britannic Bold" panose="020B0903060703020204" pitchFamily="34" charset="0"/>
              </a:rPr>
              <a:t>Bilmemiz gerekenler </a:t>
            </a:r>
          </a:p>
        </p:txBody>
      </p:sp>
      <p:sp>
        <p:nvSpPr>
          <p:cNvPr id="4" name="Oval 3"/>
          <p:cNvSpPr/>
          <p:nvPr/>
        </p:nvSpPr>
        <p:spPr>
          <a:xfrm>
            <a:off x="539552" y="692696"/>
            <a:ext cx="3744416" cy="18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ÖĞRENELİM</a:t>
            </a:r>
            <a:endParaRPr lang="tr-TR" sz="2800" i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07872" y="692696"/>
            <a:ext cx="3536536" cy="1800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EĞLENELİM</a:t>
            </a:r>
            <a:endParaRPr lang="tr-TR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07872" y="2996952"/>
            <a:ext cx="339252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707872" y="2924944"/>
            <a:ext cx="295232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Bulmacalar  </a:t>
            </a:r>
          </a:p>
          <a:p>
            <a:pPr marL="285750" indent="-285750" algn="ctr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Oyunlar 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83568" y="764704"/>
            <a:ext cx="7920880" cy="48245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Bu slaytı  </a:t>
            </a:r>
            <a:r>
              <a:rPr lang="tr-TR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hlinkClick r:id="rId2"/>
              </a:rPr>
              <a:t>http://www.onlineanne.com</a:t>
            </a:r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hlinkClick r:id="rId2"/>
              </a:rPr>
              <a:t>/</a:t>
            </a:r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katkısıyla hazırladım. Onların çocuk istismarıyla ilgili hazırladığı el kitabını, vereceğim eğitimde kullanmak için slayta dönüştürdüm. </a:t>
            </a:r>
          </a:p>
          <a:p>
            <a:pPr algn="ctr"/>
            <a:r>
              <a:rPr lang="tr-TR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El kitapçığına ulaşmak için:  </a:t>
            </a:r>
            <a:r>
              <a:rPr lang="tr-TR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hlinkClick r:id="rId3"/>
              </a:rPr>
              <a:t>http://</a:t>
            </a:r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hlinkClick r:id="rId3"/>
              </a:rPr>
              <a:t>www.onlineanne.com/wp-content/uploads/2013/12/activitybook131207melpin-son.pdf</a:t>
            </a:r>
            <a:endParaRPr lang="tr-TR" b="1" i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Teşekkürler. </a:t>
            </a:r>
          </a:p>
        </p:txBody>
      </p:sp>
    </p:spTree>
    <p:extLst>
      <p:ext uri="{BB962C8B-B14F-4D97-AF65-F5344CB8AC3E}">
        <p14:creationId xmlns:p14="http://schemas.microsoft.com/office/powerpoint/2010/main" val="36820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>
                <a:alpha val="78000"/>
                <a:lumMod val="63000"/>
                <a:lumOff val="37000"/>
              </a:srgbClr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/>
              <a:t> </a:t>
            </a:r>
          </a:p>
        </p:txBody>
      </p:sp>
      <p:sp>
        <p:nvSpPr>
          <p:cNvPr id="9" name="AutoShape 14"/>
          <p:cNvSpPr>
            <a:spLocks noChangeAspect="1" noChangeArrowheads="1" noTextEdit="1"/>
          </p:cNvSpPr>
          <p:nvPr/>
        </p:nvSpPr>
        <p:spPr bwMode="auto">
          <a:xfrm>
            <a:off x="0" y="1268413"/>
            <a:ext cx="39893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62088"/>
            <a:ext cx="39878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21"/>
          <p:cNvGrpSpPr>
            <a:grpSpLocks noChangeAspect="1"/>
          </p:cNvGrpSpPr>
          <p:nvPr/>
        </p:nvGrpSpPr>
        <p:grpSpPr bwMode="auto">
          <a:xfrm rot="532679">
            <a:off x="-440378" y="1842508"/>
            <a:ext cx="4870145" cy="4581128"/>
            <a:chOff x="951" y="291"/>
            <a:chExt cx="3933" cy="3684"/>
          </a:xfrm>
        </p:grpSpPr>
        <p:sp>
          <p:nvSpPr>
            <p:cNvPr id="11" name="AutoShape 20"/>
            <p:cNvSpPr>
              <a:spLocks noChangeAspect="1" noChangeArrowheads="1" noTextEdit="1"/>
            </p:cNvSpPr>
            <p:nvPr/>
          </p:nvSpPr>
          <p:spPr bwMode="auto">
            <a:xfrm>
              <a:off x="951" y="345"/>
              <a:ext cx="3858" cy="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51" b="89934" l="9828" r="89860">
                          <a14:foregroundMark x1="21685" y1="41749" x2="21685" y2="41749"/>
                          <a14:foregroundMark x1="77691" y1="40429" x2="77691" y2="40429"/>
                          <a14:foregroundMark x1="66615" y1="65017" x2="66615" y2="65017"/>
                          <a14:foregroundMark x1="48362" y1="19307" x2="48362" y2="19307"/>
                          <a14:foregroundMark x1="50234" y1="8251" x2="50234" y2="82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91"/>
              <a:ext cx="3864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Oval Belirtme Çizgisi 11"/>
          <p:cNvSpPr/>
          <p:nvPr/>
        </p:nvSpPr>
        <p:spPr>
          <a:xfrm>
            <a:off x="3610311" y="263145"/>
            <a:ext cx="5211295" cy="2576191"/>
          </a:xfrm>
          <a:prstGeom prst="wedgeEllipseCallout">
            <a:avLst>
              <a:gd name="adj1" fmla="val -60634"/>
              <a:gd name="adj2" fmla="val 4998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>
                <a:solidFill>
                  <a:schemeClr val="accent6"/>
                </a:solidFill>
                <a:latin typeface="Lucida Calligraphy" panose="03010101010101010101" pitchFamily="66" charset="0"/>
              </a:rPr>
              <a:t>Çeşitli dokunuşlar vardır. Dokunuşlar duyguları paylaşmak içindir. </a:t>
            </a:r>
          </a:p>
        </p:txBody>
      </p:sp>
    </p:spTree>
    <p:extLst>
      <p:ext uri="{BB962C8B-B14F-4D97-AF65-F5344CB8AC3E}">
        <p14:creationId xmlns:p14="http://schemas.microsoft.com/office/powerpoint/2010/main" val="16494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91000">
              <a:schemeClr val="accent1"/>
            </a:gs>
            <a:gs pos="55000">
              <a:schemeClr val="accent2">
                <a:lumMod val="20000"/>
                <a:lumOff val="80000"/>
              </a:schemeClr>
            </a:gs>
            <a:gs pos="63000">
              <a:srgbClr val="FEE7F2"/>
            </a:gs>
            <a:gs pos="0">
              <a:srgbClr val="F952A0"/>
            </a:gs>
            <a:gs pos="100000">
              <a:srgbClr val="C50849">
                <a:alpha val="0"/>
              </a:srgbClr>
            </a:gs>
            <a:gs pos="82001">
              <a:schemeClr val="accent4">
                <a:lumMod val="20000"/>
                <a:lumOff val="80000"/>
              </a:schemeClr>
            </a:gs>
            <a:gs pos="92000">
              <a:schemeClr val="accent4">
                <a:lumMod val="40000"/>
                <a:lumOff val="60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4800" b="1" i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İYİ</a:t>
            </a:r>
            <a:r>
              <a:rPr lang="tr-TR" sz="3200" b="1" i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 </a:t>
            </a:r>
            <a:r>
              <a:rPr lang="tr-TR" sz="4800" b="1" i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Batang" panose="02030600000101010101" pitchFamily="18" charset="-127"/>
                <a:cs typeface="Courier New" panose="02070309020205020404" pitchFamily="49" charset="0"/>
              </a:rPr>
              <a:t>DOKUNUŞLAR</a:t>
            </a:r>
            <a:endParaRPr lang="tr-TR" sz="4800" b="1" i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ea typeface="Batang" panose="02030600000101010101" pitchFamily="18" charset="-127"/>
              <a:cs typeface="Courier New" panose="02070309020205020404" pitchFamily="49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43608" y="1600200"/>
            <a:ext cx="7488832" cy="4873752"/>
          </a:xfrm>
        </p:spPr>
        <p:txBody>
          <a:bodyPr>
            <a:normAutofit/>
          </a:bodyPr>
          <a:lstStyle/>
          <a:p>
            <a:endParaRPr lang="tr-TR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chemeClr val="accent6"/>
              </a:buClr>
            </a:pPr>
            <a:r>
              <a:rPr lang="tr-TR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Kendimizi iyi hissettirir.</a:t>
            </a:r>
          </a:p>
          <a:p>
            <a:endParaRPr lang="tr-TR" sz="1050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chemeClr val="accent6"/>
              </a:buClr>
            </a:pPr>
            <a:r>
              <a:rPr lang="tr-TR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Annemiz, babamız gibi güvendiğimiz ve sevdiğimiz kişiler bize dokunur.</a:t>
            </a:r>
            <a:endParaRPr lang="tr-TR" sz="3200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26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5000">
              <a:srgbClr val="5E9EFF"/>
            </a:gs>
            <a:gs pos="4000">
              <a:schemeClr val="accent2">
                <a:lumMod val="20000"/>
                <a:lumOff val="80000"/>
              </a:schemeClr>
            </a:gs>
            <a:gs pos="70000">
              <a:srgbClr val="C4D6EB"/>
            </a:gs>
            <a:gs pos="9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1026" name="Picture 2" descr="C:\Users\samsung\Desktop\iyi dokunu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7" y="1772816"/>
            <a:ext cx="7992888" cy="48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467544" y="260648"/>
            <a:ext cx="7992888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3"/>
                </a:solidFill>
              </a:rPr>
              <a:t>Harflerin arasına gizlenmiş iyi dokunuşları bulabilecek misiniz bakalım?</a:t>
            </a:r>
            <a:endParaRPr lang="tr-T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chemeClr val="accent2">
                <a:lumMod val="60000"/>
                <a:lumOff val="40000"/>
                <a:alpha val="55000"/>
              </a:schemeClr>
            </a:gs>
            <a:gs pos="91000">
              <a:schemeClr val="accent1"/>
            </a:gs>
            <a:gs pos="71000">
              <a:srgbClr val="FFFF00">
                <a:alpha val="67000"/>
              </a:srgbClr>
            </a:gs>
            <a:gs pos="0">
              <a:srgbClr val="F952A0"/>
            </a:gs>
            <a:gs pos="100000">
              <a:srgbClr val="C50849">
                <a:alpha val="0"/>
              </a:srgbClr>
            </a:gs>
            <a:gs pos="42000">
              <a:schemeClr val="accent4">
                <a:lumMod val="20000"/>
                <a:lumOff val="80000"/>
              </a:schemeClr>
            </a:gs>
            <a:gs pos="92000">
              <a:schemeClr val="accent4">
                <a:lumMod val="40000"/>
                <a:lumOff val="60000"/>
              </a:schemeClr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1143000"/>
          </a:xfrm>
        </p:spPr>
        <p:txBody>
          <a:bodyPr>
            <a:normAutofit/>
          </a:bodyPr>
          <a:lstStyle/>
          <a:p>
            <a:r>
              <a:rPr lang="tr-TR" sz="54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sz="5400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KÖTÜ DOKUNUŞLAR</a:t>
            </a:r>
            <a:endParaRPr lang="tr-TR" sz="5400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19200" y="1700808"/>
            <a:ext cx="8136904" cy="1944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i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Bize kendimizi kötü hissettirir, hoşlanmadığımız her dokunuş kötü dokunuştur.</a:t>
            </a:r>
            <a:endParaRPr lang="tr-TR" sz="2400" b="1" i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5576" y="4149080"/>
            <a:ext cx="7488832" cy="2088232"/>
          </a:xfrm>
          <a:prstGeom prst="ellipse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Kötü dokunuşlar kızgın, korkmuş, kafası karışık, üzgün hissetmemize neden olabilir.</a:t>
            </a:r>
            <a:endParaRPr lang="tr-TR" sz="2400" b="1" i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49144" cy="1143000"/>
          </a:xfrm>
        </p:spPr>
        <p:txBody>
          <a:bodyPr>
            <a:normAutofit/>
          </a:bodyPr>
          <a:lstStyle/>
          <a:p>
            <a:r>
              <a:rPr lang="tr-TR" sz="5400" b="1" i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KÖTÜ DOKUNUŞLAR</a:t>
            </a:r>
            <a:endParaRPr lang="tr-TR" sz="5400" b="1" i="1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55776" y="3861048"/>
            <a:ext cx="536902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VURMAK ACITIR.</a:t>
            </a:r>
            <a:endParaRPr lang="tr-TR" sz="28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58416" y="4437112"/>
            <a:ext cx="7776864" cy="1656184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Bazı kötü dokunuşlar, «vurma» gibi can acıtmaz. Ama hoşlanmadığın her dokunuş kötü dokunuştur.</a:t>
            </a:r>
            <a:endParaRPr lang="tr-TR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96" y="1505922"/>
            <a:ext cx="453650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0000">
              <a:srgbClr val="FFC000"/>
            </a:gs>
            <a:gs pos="77000">
              <a:srgbClr val="FFFF00"/>
            </a:gs>
            <a:gs pos="95000">
              <a:srgbClr val="F8F046"/>
            </a:gs>
            <a:gs pos="93000">
              <a:srgbClr val="FF6600"/>
            </a:gs>
            <a:gs pos="100000">
              <a:srgbClr val="C50849">
                <a:alpha val="0"/>
              </a:srgbClr>
            </a:gs>
            <a:gs pos="4000">
              <a:srgbClr val="C00000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Patlama 1 5"/>
          <p:cNvSpPr/>
          <p:nvPr/>
        </p:nvSpPr>
        <p:spPr>
          <a:xfrm rot="20902325">
            <a:off x="863859" y="659426"/>
            <a:ext cx="7272808" cy="5387634"/>
          </a:xfrm>
          <a:prstGeom prst="irregularSeal1">
            <a:avLst/>
          </a:prstGeom>
          <a:gradFill>
            <a:gsLst>
              <a:gs pos="25000">
                <a:srgbClr val="C00000"/>
              </a:gs>
              <a:gs pos="91000">
                <a:schemeClr val="accent1"/>
              </a:gs>
              <a:gs pos="95000">
                <a:srgbClr val="FFFF00">
                  <a:alpha val="67000"/>
                </a:srgbClr>
              </a:gs>
              <a:gs pos="7000">
                <a:srgbClr val="F952A0"/>
              </a:gs>
              <a:gs pos="100000">
                <a:srgbClr val="C50849">
                  <a:alpha val="0"/>
                </a:srgbClr>
              </a:gs>
              <a:gs pos="42000">
                <a:srgbClr val="FF3737"/>
              </a:gs>
              <a:gs pos="92000">
                <a:schemeClr val="accent4">
                  <a:lumMod val="40000"/>
                  <a:lumOff val="60000"/>
                </a:schemeClr>
              </a:gs>
            </a:gsLst>
            <a:lin ang="126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VURMAK BİR ÇEŞİT KÖTÜ DOKUNUŞTUR</a:t>
            </a:r>
            <a:r>
              <a:rPr lang="tr-TR" sz="3200" dirty="0" smtClean="0">
                <a:solidFill>
                  <a:srgbClr val="0070C0"/>
                </a:solidFill>
              </a:rPr>
              <a:t>!</a:t>
            </a:r>
            <a:endParaRPr lang="tr-T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017740"/>
            <a:ext cx="7467600" cy="1143000"/>
          </a:xfrm>
        </p:spPr>
        <p:txBody>
          <a:bodyPr/>
          <a:lstStyle/>
          <a:p>
            <a:pPr marL="457200" indent="-457200">
              <a:buSzPct val="108000"/>
              <a:buFont typeface="Century Schoolbook" panose="02040604050505020304" pitchFamily="18" charset="0"/>
              <a:buChar char="!"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4" name="Çerçeve 3"/>
          <p:cNvSpPr/>
          <p:nvPr/>
        </p:nvSpPr>
        <p:spPr>
          <a:xfrm>
            <a:off x="467544" y="476672"/>
            <a:ext cx="7848872" cy="2520280"/>
          </a:xfrm>
          <a:prstGeom prst="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HOŞLANMADIĞIN HER DOKUNUŞ KÖTÜ DOKUNUŞTUR! CANINI ACITMASA DA…</a:t>
            </a:r>
            <a:endParaRPr lang="tr-TR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Çerçeve 4"/>
          <p:cNvSpPr/>
          <p:nvPr/>
        </p:nvSpPr>
        <p:spPr>
          <a:xfrm>
            <a:off x="489248" y="3645024"/>
            <a:ext cx="7848872" cy="2520280"/>
          </a:xfrm>
          <a:prstGeom prst="frame">
            <a:avLst>
              <a:gd name="adj1" fmla="val 185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SANA HOŞLANMADIĞIN BİR ŞEKİLDE DOKUNAN KİŞİ, SANA BÖYLE DOKUNMAYI HEMEN DURDURMALIDIR!</a:t>
            </a:r>
            <a:endParaRPr lang="tr-TR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304</TotalTime>
  <Words>532</Words>
  <Application>Microsoft Office PowerPoint</Application>
  <PresentationFormat>Ekran Gösterisi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Cumba</vt:lpstr>
      <vt:lpstr>  </vt:lpstr>
      <vt:lpstr> </vt:lpstr>
      <vt:lpstr>   </vt:lpstr>
      <vt:lpstr>İYİ DOKUNUŞLAR</vt:lpstr>
      <vt:lpstr> </vt:lpstr>
      <vt:lpstr> KÖTÜ DOKUNUŞLAR</vt:lpstr>
      <vt:lpstr>KÖTÜ DOKUNUŞLAR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yu</cp:lastModifiedBy>
  <cp:revision>37</cp:revision>
  <dcterms:created xsi:type="dcterms:W3CDTF">2014-05-01T15:52:59Z</dcterms:created>
  <dcterms:modified xsi:type="dcterms:W3CDTF">2014-12-05T08:56:39Z</dcterms:modified>
  <cp:contentStatus/>
</cp:coreProperties>
</file>